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9"/>
  </p:notesMasterIdLst>
  <p:handoutMasterIdLst>
    <p:handoutMasterId r:id="rId10"/>
  </p:handoutMasterIdLst>
  <p:sldIdLst>
    <p:sldId id="259" r:id="rId2"/>
    <p:sldId id="258" r:id="rId3"/>
    <p:sldId id="260" r:id="rId4"/>
    <p:sldId id="264" r:id="rId5"/>
    <p:sldId id="263" r:id="rId6"/>
    <p:sldId id="266" r:id="rId7"/>
    <p:sldId id="267" r:id="rId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4FF"/>
    <a:srgbClr val="E07E34"/>
    <a:srgbClr val="DF985C"/>
    <a:srgbClr val="DDA147"/>
    <a:srgbClr val="B54C2D"/>
    <a:srgbClr val="B66952"/>
    <a:srgbClr val="B56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&lt;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카페 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“</a:t>
          </a:r>
          <a:r>
            <a:rPr lang="ko-KR" altLang="en-US" dirty="0" err="1">
              <a:latin typeface="Noto Sans KR" panose="020B0200000000000000" pitchFamily="50" charset="-127"/>
              <a:ea typeface="Noto Sans KR" panose="020B0200000000000000" pitchFamily="50" charset="-127"/>
            </a:rPr>
            <a:t>바자르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”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의 브랜드 홍보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&gt;</a:t>
          </a:r>
        </a:p>
        <a:p>
          <a:pPr rtl="0">
            <a:defRPr cap="all"/>
          </a:pP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이색적인 색채와 문화를 경험할 수 있는 카페 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“</a:t>
          </a:r>
          <a:r>
            <a:rPr lang="ko-KR" altLang="en-US" dirty="0" err="1">
              <a:latin typeface="Noto Sans KR" panose="020B0200000000000000" pitchFamily="50" charset="-127"/>
              <a:ea typeface="Noto Sans KR" panose="020B0200000000000000" pitchFamily="50" charset="-127"/>
            </a:rPr>
            <a:t>바자르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”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의 개성 과 호기심을 자극 </a:t>
          </a:r>
          <a:r>
            <a:rPr lang="ko-KR" altLang="en-US" dirty="0" err="1">
              <a:latin typeface="Noto Sans KR" panose="020B0200000000000000" pitchFamily="50" charset="-127"/>
              <a:ea typeface="Noto Sans KR" panose="020B0200000000000000" pitchFamily="50" charset="-127"/>
            </a:rPr>
            <a:t>할수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 있는 내용을 담은 사이트를 구축하여야 한다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.</a:t>
          </a: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ko"/>
            <a:t>01</a:t>
          </a:r>
          <a:endParaRPr lang="ko" dirty="0"/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&lt;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카페의 메뉴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,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위치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,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정보 제공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&gt;</a:t>
          </a:r>
        </a:p>
        <a:p>
          <a:pPr rtl="0">
            <a:defRPr cap="all"/>
          </a:pP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 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라운지 카페 로서의 메뉴소개 가      되어야 한다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. 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메뉴는 커피 와 </a:t>
          </a:r>
          <a:r>
            <a:rPr lang="ko-KR" altLang="en-US" dirty="0" err="1">
              <a:latin typeface="Noto Sans KR" panose="020B0200000000000000" pitchFamily="50" charset="-127"/>
              <a:ea typeface="Noto Sans KR" panose="020B0200000000000000" pitchFamily="50" charset="-127"/>
            </a:rPr>
            <a:t>푸드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 가 있으며 고객에게 위치 와 영업시간 공지 그리고 이벤트 와 고객의 문의를 받을 수 있는 창구가 되어야 한다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.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 </a:t>
          </a:r>
          <a:endParaRPr lang="en-US" altLang="ko-KR" dirty="0">
            <a:latin typeface="Noto Sans KR" panose="020B0200000000000000" pitchFamily="50" charset="-127"/>
            <a:ea typeface="Noto Sans KR" panose="020B0200000000000000" pitchFamily="50" charset="-127"/>
          </a:endParaRP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ko"/>
            <a:t>02</a:t>
          </a:r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&lt;  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주요 고객층 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&gt;</a:t>
          </a:r>
        </a:p>
        <a:p>
          <a:pPr rtl="0">
            <a:defRPr cap="all"/>
          </a:pP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“</a:t>
          </a:r>
          <a:r>
            <a:rPr lang="ko-KR" altLang="en-US" dirty="0" err="1">
              <a:latin typeface="Noto Sans KR" panose="020B0200000000000000" pitchFamily="50" charset="-127"/>
              <a:ea typeface="Noto Sans KR" panose="020B0200000000000000" pitchFamily="50" charset="-127"/>
            </a:rPr>
            <a:t>바자르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＂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는 고급 라운지 카페 이므로 주로 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30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대 에서 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50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대 여성과 남성을 주요 고객층으로 한다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.</a:t>
          </a:r>
        </a:p>
        <a:p>
          <a:pPr rtl="0">
            <a:defRPr cap="all"/>
          </a:pP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이중  </a:t>
          </a:r>
          <a:r>
            <a:rPr lang="en-US" altLang="ko-KR" dirty="0" err="1">
              <a:latin typeface="Noto Sans KR" panose="020B0200000000000000" pitchFamily="50" charset="-127"/>
              <a:ea typeface="Noto Sans KR" panose="020B0200000000000000" pitchFamily="50" charset="-127"/>
            </a:rPr>
            <a:t>mz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세대는 스마트폰을 통한 정보력과 구매력으로 트랜드를 선호하는 세대가 되었다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. 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이들은 </a:t>
          </a:r>
          <a:r>
            <a:rPr lang="ko-KR" altLang="en-US" dirty="0" err="1">
              <a:latin typeface="Noto Sans KR" panose="020B0200000000000000" pitchFamily="50" charset="-127"/>
              <a:ea typeface="Noto Sans KR" panose="020B0200000000000000" pitchFamily="50" charset="-127"/>
            </a:rPr>
            <a:t>감각있는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 장소와 공간을  경험하기를 즐긴다</a:t>
          </a:r>
          <a:r>
            <a:rPr lang="en-US" altLang="ko-KR" dirty="0">
              <a:latin typeface="Noto Sans KR" panose="020B0200000000000000" pitchFamily="50" charset="-127"/>
              <a:ea typeface="Noto Sans KR" panose="020B0200000000000000" pitchFamily="50" charset="-127"/>
            </a:rPr>
            <a:t>.</a:t>
          </a:r>
          <a:r>
            <a:rPr lang="ko-KR" altLang="en-US" dirty="0">
              <a:latin typeface="Noto Sans KR" panose="020B0200000000000000" pitchFamily="50" charset="-127"/>
              <a:ea typeface="Noto Sans KR" panose="020B0200000000000000" pitchFamily="50" charset="-127"/>
            </a:rPr>
            <a:t> </a:t>
          </a:r>
          <a:endParaRPr lang="en-US" altLang="ko-KR" dirty="0">
            <a:latin typeface="Noto Sans KR" panose="020B0200000000000000" pitchFamily="50" charset="-127"/>
            <a:ea typeface="Noto Sans KR" panose="020B0200000000000000" pitchFamily="50" charset="-127"/>
          </a:endParaRPr>
        </a:p>
        <a:p>
          <a:pPr rtl="0">
            <a:defRPr cap="all"/>
          </a:pPr>
          <a:endParaRPr lang="en-US" altLang="ko-KR" dirty="0">
            <a:latin typeface="Noto Sans KR" panose="020B0200000000000000" pitchFamily="50" charset="-127"/>
            <a:ea typeface="Noto Sans KR" panose="020B0200000000000000" pitchFamily="50" charset="-127"/>
          </a:endParaRPr>
        </a:p>
        <a:p>
          <a:pPr rtl="0">
            <a:defRPr cap="all"/>
          </a:pPr>
          <a:endParaRPr lang="en-US" altLang="ko-KR" dirty="0">
            <a:latin typeface="Noto Sans KR" panose="020B0200000000000000" pitchFamily="50" charset="-127"/>
            <a:ea typeface="Noto Sans KR" panose="020B0200000000000000" pitchFamily="50" charset="-127"/>
          </a:endParaRPr>
        </a:p>
        <a:p>
          <a:pPr rtl="0">
            <a:defRPr cap="all"/>
          </a:pPr>
          <a:endParaRPr lang="en-US" altLang="ko-KR" dirty="0">
            <a:latin typeface="Noto Sans KR" panose="020B0200000000000000" pitchFamily="50" charset="-127"/>
            <a:ea typeface="Noto Sans KR" panose="020B0200000000000000" pitchFamily="50" charset="-127"/>
          </a:endParaRPr>
        </a:p>
        <a:p>
          <a:pPr rtl="0">
            <a:defRPr cap="all"/>
          </a:pP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ko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&lt;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카페 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“</a:t>
          </a:r>
          <a:r>
            <a:rPr lang="ko-KR" altLang="en-US" sz="1100" kern="1200" dirty="0" err="1">
              <a:latin typeface="Noto Sans KR" panose="020B0200000000000000" pitchFamily="50" charset="-127"/>
              <a:ea typeface="Noto Sans KR" panose="020B0200000000000000" pitchFamily="50" charset="-127"/>
            </a:rPr>
            <a:t>바자르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”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의 브랜드 홍보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&gt;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이색적인 색채와 문화를 경험할 수 있는 카페 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“</a:t>
          </a:r>
          <a:r>
            <a:rPr lang="ko-KR" altLang="en-US" sz="1100" kern="1200" dirty="0" err="1">
              <a:latin typeface="Noto Sans KR" panose="020B0200000000000000" pitchFamily="50" charset="-127"/>
              <a:ea typeface="Noto Sans KR" panose="020B0200000000000000" pitchFamily="50" charset="-127"/>
            </a:rPr>
            <a:t>바자르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”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의 개성 과 호기심을 자극 </a:t>
          </a:r>
          <a:r>
            <a:rPr lang="ko-KR" altLang="en-US" sz="1100" kern="1200" dirty="0" err="1">
              <a:latin typeface="Noto Sans KR" panose="020B0200000000000000" pitchFamily="50" charset="-127"/>
              <a:ea typeface="Noto Sans KR" panose="020B0200000000000000" pitchFamily="50" charset="-127"/>
            </a:rPr>
            <a:t>할수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 있는 내용을 담은 사이트를 구축하여야 한다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.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01</a:t>
          </a:r>
          <a:endParaRPr lang="ko" alt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&lt;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카페의 메뉴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,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위치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,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정보 제공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&gt;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 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라운지 카페 로서의 메뉴소개 가      되어야 한다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. 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메뉴는 커피 와 </a:t>
          </a:r>
          <a:r>
            <a:rPr lang="ko-KR" altLang="en-US" sz="1100" kern="1200" dirty="0" err="1">
              <a:latin typeface="Noto Sans KR" panose="020B0200000000000000" pitchFamily="50" charset="-127"/>
              <a:ea typeface="Noto Sans KR" panose="020B0200000000000000" pitchFamily="50" charset="-127"/>
            </a:rPr>
            <a:t>푸드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 가 있으며 고객에게 위치 와 영업시간 공지 그리고 이벤트 와 고객의 문의를 받을 수 있는 창구가 되어야 한다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.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 </a:t>
          </a:r>
          <a:endParaRPr lang="en-US" altLang="ko-KR" sz="1100" kern="1200" dirty="0">
            <a:latin typeface="Noto Sans KR" panose="020B0200000000000000" pitchFamily="50" charset="-127"/>
            <a:ea typeface="Noto Sans KR" panose="020B0200000000000000" pitchFamily="50" charset="-127"/>
          </a:endParaRP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&lt;  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주요 고객층 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&gt;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“</a:t>
          </a:r>
          <a:r>
            <a:rPr lang="ko-KR" altLang="en-US" sz="1100" kern="1200" dirty="0" err="1">
              <a:latin typeface="Noto Sans KR" panose="020B0200000000000000" pitchFamily="50" charset="-127"/>
              <a:ea typeface="Noto Sans KR" panose="020B0200000000000000" pitchFamily="50" charset="-127"/>
            </a:rPr>
            <a:t>바자르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＂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는 고급 라운지 카페 이므로 주로 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30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대 에서 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50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대 여성과 남성을 주요 고객층으로 한다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.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이중  </a:t>
          </a:r>
          <a:r>
            <a:rPr lang="en-US" altLang="ko-KR" sz="1100" kern="1200" dirty="0" err="1">
              <a:latin typeface="Noto Sans KR" panose="020B0200000000000000" pitchFamily="50" charset="-127"/>
              <a:ea typeface="Noto Sans KR" panose="020B0200000000000000" pitchFamily="50" charset="-127"/>
            </a:rPr>
            <a:t>mz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세대는 스마트폰을 통한 정보력과 구매력으로 트랜드를 선호하는 세대가 되었다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. 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이들은 </a:t>
          </a:r>
          <a:r>
            <a:rPr lang="ko-KR" altLang="en-US" sz="1100" kern="1200" dirty="0" err="1">
              <a:latin typeface="Noto Sans KR" panose="020B0200000000000000" pitchFamily="50" charset="-127"/>
              <a:ea typeface="Noto Sans KR" panose="020B0200000000000000" pitchFamily="50" charset="-127"/>
            </a:rPr>
            <a:t>감각있는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 장소와 공간을  경험하기를 즐긴다</a:t>
          </a:r>
          <a:r>
            <a:rPr lang="en-US" altLang="ko-KR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.</a:t>
          </a:r>
          <a:r>
            <a:rPr lang="ko-KR" altLang="en-US" sz="1100" kern="1200" dirty="0">
              <a:latin typeface="Noto Sans KR" panose="020B0200000000000000" pitchFamily="50" charset="-127"/>
              <a:ea typeface="Noto Sans KR" panose="020B0200000000000000" pitchFamily="50" charset="-127"/>
            </a:rPr>
            <a:t> </a:t>
          </a:r>
          <a:endParaRPr lang="en-US" altLang="ko-KR" sz="1100" kern="1200" dirty="0">
            <a:latin typeface="Noto Sans KR" panose="020B0200000000000000" pitchFamily="50" charset="-127"/>
            <a:ea typeface="Noto Sans KR" panose="020B0200000000000000" pitchFamily="50" charset="-127"/>
          </a:endParaRP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ko-KR" sz="1100" kern="1200" dirty="0">
            <a:latin typeface="Noto Sans KR" panose="020B0200000000000000" pitchFamily="50" charset="-127"/>
            <a:ea typeface="Noto Sans KR" panose="020B0200000000000000" pitchFamily="50" charset="-127"/>
          </a:endParaRP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ko-KR" sz="1100" kern="1200" dirty="0">
            <a:latin typeface="Noto Sans KR" panose="020B0200000000000000" pitchFamily="50" charset="-127"/>
            <a:ea typeface="Noto Sans KR" panose="020B0200000000000000" pitchFamily="50" charset="-127"/>
          </a:endParaRP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ko-KR" sz="1100" kern="1200" dirty="0">
            <a:latin typeface="Noto Sans KR" panose="020B0200000000000000" pitchFamily="50" charset="-127"/>
            <a:ea typeface="Noto Sans KR" panose="020B0200000000000000" pitchFamily="50" charset="-127"/>
          </a:endParaRP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ko" sz="11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AE8BF5-CB93-44E5-9404-15AF760C38FD}" type="datetime1">
              <a:rPr lang="ko-KR" altLang="en-US" smtClean="0"/>
              <a:t>2024-10-07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20DF4F-28CD-42CA-8484-F6571F4C08CC}" type="datetime1">
              <a:rPr lang="ko-KR" altLang="en-US" smtClean="0"/>
              <a:t>2024-10-07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03FB65F-A068-40C2-A5B9-B0D9283C0C60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29E7106-0249-4561-8B9A-6D3F87A3DB07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02227B3E-0B5D-4A4E-A1D5-C5A318589AE5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55DD60D-C61B-40E7-975A-28844FBB2D45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321AE99-9C34-4E99-A9FF-6D7F5041DBC9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B802EC46-0824-45EE-B260-50ED0B85D11E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2024-10-07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비주얼 </a:t>
            </a:r>
            <a:r>
              <a:rPr lang="ko-KR" altLang="en-US" dirty="0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아이데이션</a:t>
            </a:r>
            <a:r>
              <a: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전개</a:t>
            </a:r>
            <a:endParaRPr lang="ko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8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2024.10.02 </a:t>
            </a:r>
            <a:r>
              <a:rPr lang="ko-KR" altLang="en-US" sz="28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김윤경</a:t>
            </a:r>
            <a:endParaRPr lang="ko" sz="2800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구축 목적 및 주요 사용자</a:t>
            </a:r>
            <a:endParaRPr lang="ko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19994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20284B3-E659-4E88-94E6-D6AF9C33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37944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메뉴구성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352E28-289A-42B0-B7C1-940CF650462D}"/>
              </a:ext>
            </a:extLst>
          </p:cNvPr>
          <p:cNvSpPr/>
          <p:nvPr/>
        </p:nvSpPr>
        <p:spPr>
          <a:xfrm>
            <a:off x="671388" y="1795244"/>
            <a:ext cx="10972800" cy="445455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D2FCED-EE29-49D6-804E-913D93F454CF}"/>
              </a:ext>
            </a:extLst>
          </p:cNvPr>
          <p:cNvSpPr/>
          <p:nvPr/>
        </p:nvSpPr>
        <p:spPr>
          <a:xfrm>
            <a:off x="1298113" y="2358345"/>
            <a:ext cx="796954" cy="7885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Café</a:t>
            </a:r>
            <a:r>
              <a:rPr lang="ko-KR" altLang="en-US" dirty="0">
                <a:solidFill>
                  <a:schemeClr val="bg2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Bazar</a:t>
            </a:r>
            <a:endParaRPr lang="ko-KR" altLang="en-US" dirty="0">
              <a:solidFill>
                <a:schemeClr val="bg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6FC325-C773-4936-9AE4-D2EEC1657E27}"/>
              </a:ext>
            </a:extLst>
          </p:cNvPr>
          <p:cNvSpPr/>
          <p:nvPr/>
        </p:nvSpPr>
        <p:spPr>
          <a:xfrm>
            <a:off x="2319121" y="3027377"/>
            <a:ext cx="8368454" cy="4571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BE7DD-3822-451D-BA67-BB3AC347B73E}"/>
              </a:ext>
            </a:extLst>
          </p:cNvPr>
          <p:cNvSpPr txBox="1"/>
          <p:nvPr/>
        </p:nvSpPr>
        <p:spPr>
          <a:xfrm>
            <a:off x="2386308" y="2658045"/>
            <a:ext cx="8507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Bazar</a:t>
            </a:r>
            <a:r>
              <a:rPr lang="ko-KR" altLang="en-US" sz="12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           </a:t>
            </a:r>
            <a:r>
              <a:rPr lang="en-US" altLang="ko-KR" sz="12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Coffee story                      Menu                     Place                    Event &amp; News               Customer &amp; Service </a:t>
            </a:r>
            <a:endParaRPr lang="ko-KR" altLang="en-US" sz="12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46555-8040-49D7-834E-C934EB8252D5}"/>
              </a:ext>
            </a:extLst>
          </p:cNvPr>
          <p:cNvSpPr/>
          <p:nvPr/>
        </p:nvSpPr>
        <p:spPr>
          <a:xfrm>
            <a:off x="2239861" y="3221372"/>
            <a:ext cx="8573548" cy="273481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1733F3-CD25-49B0-AAB2-E7F871E7FC79}"/>
              </a:ext>
            </a:extLst>
          </p:cNvPr>
          <p:cNvSpPr txBox="1"/>
          <p:nvPr/>
        </p:nvSpPr>
        <p:spPr>
          <a:xfrm>
            <a:off x="2239861" y="3317479"/>
            <a:ext cx="1048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1.Bazar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2.</a:t>
            </a:r>
            <a:r>
              <a:rPr lang="ko-KR" altLang="en-US" sz="1000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멤버쉽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소개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28600" indent="-228600" algn="ctr">
              <a:buAutoNum type="arabicPeriod"/>
            </a:pPr>
            <a:endParaRPr lang="ko-KR" altLang="en-US" sz="12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376656-EC65-4C0B-9B38-153E6E3EF30D}"/>
              </a:ext>
            </a:extLst>
          </p:cNvPr>
          <p:cNvSpPr txBox="1"/>
          <p:nvPr/>
        </p:nvSpPr>
        <p:spPr>
          <a:xfrm>
            <a:off x="3535799" y="3321307"/>
            <a:ext cx="10486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커피원두 소개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2.</a:t>
            </a:r>
            <a:r>
              <a:rPr lang="ko-KR" altLang="en-US" sz="1000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로스팅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소개 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추출 소개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28600" indent="-228600" algn="ctr">
              <a:buAutoNum type="arabicPeriod"/>
            </a:pPr>
            <a:endParaRPr lang="ko-KR" altLang="en-US" sz="12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57BB08-148E-4540-8DD3-F86D38DAF63D}"/>
              </a:ext>
            </a:extLst>
          </p:cNvPr>
          <p:cNvSpPr txBox="1"/>
          <p:nvPr/>
        </p:nvSpPr>
        <p:spPr>
          <a:xfrm>
            <a:off x="4920106" y="3297254"/>
            <a:ext cx="10486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음료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베이커리 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3.</a:t>
            </a:r>
            <a:r>
              <a:rPr lang="ko-KR" altLang="en-US" sz="1000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푸드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상품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28600" indent="-228600" algn="ctr">
              <a:buAutoNum type="arabicPeriod"/>
            </a:pPr>
            <a:endParaRPr lang="ko-KR" altLang="en-US" sz="12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7A4F8-6414-428E-A0F8-19ADF2B22345}"/>
              </a:ext>
            </a:extLst>
          </p:cNvPr>
          <p:cNvSpPr txBox="1"/>
          <p:nvPr/>
        </p:nvSpPr>
        <p:spPr>
          <a:xfrm>
            <a:off x="6115785" y="3297254"/>
            <a:ext cx="10486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카페 주소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지도 및 교통 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전화번호 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28600" indent="-228600" algn="ctr">
              <a:buAutoNum type="arabicPeriod"/>
            </a:pPr>
            <a:endParaRPr lang="ko-KR" altLang="en-US" sz="12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194219-EC83-4845-A156-0EE27327535E}"/>
              </a:ext>
            </a:extLst>
          </p:cNvPr>
          <p:cNvSpPr txBox="1"/>
          <p:nvPr/>
        </p:nvSpPr>
        <p:spPr>
          <a:xfrm>
            <a:off x="7537202" y="3288132"/>
            <a:ext cx="1048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1.Event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News</a:t>
            </a:r>
          </a:p>
          <a:p>
            <a:pPr marL="228600" indent="-228600" algn="ctr">
              <a:buAutoNum type="arabicPeriod"/>
            </a:pPr>
            <a:endParaRPr lang="ko-KR" altLang="en-US" sz="12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B3B274-8EA0-4445-9AF5-1F8024D5D57C}"/>
              </a:ext>
            </a:extLst>
          </p:cNvPr>
          <p:cNvSpPr txBox="1"/>
          <p:nvPr/>
        </p:nvSpPr>
        <p:spPr>
          <a:xfrm>
            <a:off x="9257193" y="3249458"/>
            <a:ext cx="104862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고객센터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고객문의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3.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예약 및 주문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28600" indent="-228600" algn="ctr">
              <a:buAutoNum type="arabicPeriod"/>
            </a:pPr>
            <a:endParaRPr lang="ko-KR" altLang="en-US" sz="12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39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3BFD2B-9082-4AAB-A97E-591B2501FABF}"/>
              </a:ext>
            </a:extLst>
          </p:cNvPr>
          <p:cNvSpPr/>
          <p:nvPr/>
        </p:nvSpPr>
        <p:spPr>
          <a:xfrm>
            <a:off x="738231" y="1924943"/>
            <a:ext cx="10897299" cy="43622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220284B3-E659-4E88-94E6-D6AF9C33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09" y="570782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바자르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10511-9AD6-4884-9D98-6F7B1901793D}"/>
              </a:ext>
            </a:extLst>
          </p:cNvPr>
          <p:cNvSpPr txBox="1"/>
          <p:nvPr/>
        </p:nvSpPr>
        <p:spPr>
          <a:xfrm>
            <a:off x="1500384" y="2581765"/>
            <a:ext cx="260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Café Bazar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486E-32F9-4A25-8828-4E1ED7DFDA3A}"/>
              </a:ext>
            </a:extLst>
          </p:cNvPr>
          <p:cNvSpPr txBox="1"/>
          <p:nvPr/>
        </p:nvSpPr>
        <p:spPr>
          <a:xfrm>
            <a:off x="1196995" y="5520071"/>
            <a:ext cx="544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Cafe Bazar: relaxed tea time for the Moroccan royal family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020E5-CCEA-447F-9D8A-C242BA69C549}"/>
              </a:ext>
            </a:extLst>
          </p:cNvPr>
          <p:cNvSpPr txBox="1"/>
          <p:nvPr/>
        </p:nvSpPr>
        <p:spPr>
          <a:xfrm>
            <a:off x="1565650" y="3211559"/>
            <a:ext cx="403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모로코 왕실의 여유로운 티타임 과 이슬람의 독특한 문화를 상징하는 주둥이가 긴 이슬람식의 황동 주전자의 실루엣을 사용한 로고를 만들었습니다</a:t>
            </a:r>
            <a:r>
              <a:rPr lang="en-US" altLang="ko-KR" sz="12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F75B6E-C6D3-45F6-BBAF-5F688DE26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61" y="2669974"/>
            <a:ext cx="1626853" cy="1518051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416571B4-3987-4BCD-A8D8-49C3B8C09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9112" y="2870059"/>
            <a:ext cx="2595301" cy="23768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2731D0-13E7-4F5D-87B1-F522C38B4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61" y="4374002"/>
            <a:ext cx="1679326" cy="13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20284B3-E659-4E88-94E6-D6AF9C33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09" y="570782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바자르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EDB94D-BC90-4E2D-B97D-A72E08BA36FD}"/>
              </a:ext>
            </a:extLst>
          </p:cNvPr>
          <p:cNvSpPr/>
          <p:nvPr/>
        </p:nvSpPr>
        <p:spPr>
          <a:xfrm>
            <a:off x="738231" y="1924943"/>
            <a:ext cx="10897299" cy="436227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4C3CB8-88E5-407A-B973-2A9FC9EACD0F}"/>
              </a:ext>
            </a:extLst>
          </p:cNvPr>
          <p:cNvSpPr/>
          <p:nvPr/>
        </p:nvSpPr>
        <p:spPr>
          <a:xfrm>
            <a:off x="3454213" y="5359195"/>
            <a:ext cx="844683" cy="794504"/>
          </a:xfrm>
          <a:prstGeom prst="rect">
            <a:avLst/>
          </a:prstGeom>
          <a:solidFill>
            <a:srgbClr val="059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830B3-2C75-458E-821C-2DECF110D170}"/>
              </a:ext>
            </a:extLst>
          </p:cNvPr>
          <p:cNvSpPr/>
          <p:nvPr/>
        </p:nvSpPr>
        <p:spPr>
          <a:xfrm>
            <a:off x="2517684" y="5365652"/>
            <a:ext cx="844683" cy="794504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E4447E-4304-40D5-BB2D-3273EB36FF9D}"/>
              </a:ext>
            </a:extLst>
          </p:cNvPr>
          <p:cNvSpPr/>
          <p:nvPr/>
        </p:nvSpPr>
        <p:spPr>
          <a:xfrm>
            <a:off x="1581156" y="5365652"/>
            <a:ext cx="844682" cy="804638"/>
          </a:xfrm>
          <a:prstGeom prst="rect">
            <a:avLst/>
          </a:prstGeom>
          <a:solidFill>
            <a:srgbClr val="E07E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698C04-8B0E-4BCD-AC9B-09AD90981C9D}"/>
              </a:ext>
            </a:extLst>
          </p:cNvPr>
          <p:cNvSpPr/>
          <p:nvPr/>
        </p:nvSpPr>
        <p:spPr>
          <a:xfrm>
            <a:off x="4390742" y="5359195"/>
            <a:ext cx="844683" cy="79450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8486E-32F9-4A25-8828-4E1ED7DFDA3A}"/>
              </a:ext>
            </a:extLst>
          </p:cNvPr>
          <p:cNvSpPr txBox="1"/>
          <p:nvPr/>
        </p:nvSpPr>
        <p:spPr>
          <a:xfrm>
            <a:off x="3362367" y="4016770"/>
            <a:ext cx="544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Cafe Bazar: relaxed tea time for the Moroccan royal family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D781605D-B04D-4456-9DFB-10A16FB1E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3286" y="2619889"/>
            <a:ext cx="1359594" cy="1245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020E5-CCEA-447F-9D8A-C242BA69C549}"/>
              </a:ext>
            </a:extLst>
          </p:cNvPr>
          <p:cNvSpPr txBox="1"/>
          <p:nvPr/>
        </p:nvSpPr>
        <p:spPr>
          <a:xfrm>
            <a:off x="5327271" y="5805181"/>
            <a:ext cx="564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모로코 왕실의 여유로운 티타임을 상징하기 </a:t>
            </a:r>
            <a:r>
              <a:rPr lang="ko-KR" altLang="en-US" sz="140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위한 클래식한 영문폰트 사용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10511-9AD6-4884-9D98-6F7B1901793D}"/>
              </a:ext>
            </a:extLst>
          </p:cNvPr>
          <p:cNvSpPr txBox="1"/>
          <p:nvPr/>
        </p:nvSpPr>
        <p:spPr>
          <a:xfrm>
            <a:off x="4570755" y="2996579"/>
            <a:ext cx="3482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</a:rPr>
              <a:t>Café Bazar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9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20284B3-E659-4E88-94E6-D6AF9C33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87" y="495220"/>
            <a:ext cx="3224182" cy="1257300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카페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바자르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스케치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7816BF-8D09-447F-B9B5-804CCD9A480E}"/>
              </a:ext>
            </a:extLst>
          </p:cNvPr>
          <p:cNvSpPr/>
          <p:nvPr/>
        </p:nvSpPr>
        <p:spPr>
          <a:xfrm>
            <a:off x="3347207" y="579110"/>
            <a:ext cx="8191009" cy="571643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831EE4AF-895E-4E06-B510-A7D49C8BF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6855" y="580546"/>
            <a:ext cx="8029575" cy="5715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432629-1465-45EE-8E9A-4349401A2752}"/>
              </a:ext>
            </a:extLst>
          </p:cNvPr>
          <p:cNvSpPr txBox="1"/>
          <p:nvPr/>
        </p:nvSpPr>
        <p:spPr>
          <a:xfrm>
            <a:off x="4395831" y="1203182"/>
            <a:ext cx="6669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Bazar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    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Coffee story                    Menu                   Place                   Event &amp; News              Customer &amp; Service 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2C44E1B-9807-4D9F-830B-ECD750924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92" y="4933010"/>
            <a:ext cx="640857" cy="6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20284B3-E659-4E88-94E6-D6AF9C33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09" y="570782"/>
            <a:ext cx="3476722" cy="12573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카페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바자르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스케치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4C3CB8-88E5-407A-B973-2A9FC9EACD0F}"/>
              </a:ext>
            </a:extLst>
          </p:cNvPr>
          <p:cNvSpPr/>
          <p:nvPr/>
        </p:nvSpPr>
        <p:spPr>
          <a:xfrm>
            <a:off x="2122821" y="3535355"/>
            <a:ext cx="844683" cy="794504"/>
          </a:xfrm>
          <a:prstGeom prst="rect">
            <a:avLst/>
          </a:prstGeom>
          <a:solidFill>
            <a:srgbClr val="0594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830B3-2C75-458E-821C-2DECF110D170}"/>
              </a:ext>
            </a:extLst>
          </p:cNvPr>
          <p:cNvSpPr/>
          <p:nvPr/>
        </p:nvSpPr>
        <p:spPr>
          <a:xfrm>
            <a:off x="1727660" y="3222880"/>
            <a:ext cx="844683" cy="794504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E4447E-4304-40D5-BB2D-3273EB36FF9D}"/>
              </a:ext>
            </a:extLst>
          </p:cNvPr>
          <p:cNvSpPr/>
          <p:nvPr/>
        </p:nvSpPr>
        <p:spPr>
          <a:xfrm>
            <a:off x="1027094" y="3222880"/>
            <a:ext cx="844682" cy="804638"/>
          </a:xfrm>
          <a:prstGeom prst="rect">
            <a:avLst/>
          </a:prstGeom>
          <a:solidFill>
            <a:srgbClr val="E07E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698C04-8B0E-4BCD-AC9B-09AD90981C9D}"/>
              </a:ext>
            </a:extLst>
          </p:cNvPr>
          <p:cNvSpPr/>
          <p:nvPr/>
        </p:nvSpPr>
        <p:spPr>
          <a:xfrm>
            <a:off x="1236920" y="3538491"/>
            <a:ext cx="844683" cy="79450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D781605D-B04D-4456-9DFB-10A16FB1E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359" y="2213072"/>
            <a:ext cx="935830" cy="85707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CDB48F-B6FE-44AC-A9CA-29DDC6972A34}"/>
              </a:ext>
            </a:extLst>
          </p:cNvPr>
          <p:cNvSpPr/>
          <p:nvPr/>
        </p:nvSpPr>
        <p:spPr>
          <a:xfrm>
            <a:off x="3781383" y="484195"/>
            <a:ext cx="8191009" cy="571643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99E75B6-8EB8-44D6-9F19-76D4A6581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1383" y="484195"/>
            <a:ext cx="80295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19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{6B7D016D-F5D9-4594-A130-4D9AA03ECD83}tf12214701_win32</Template>
  <TotalTime>319</TotalTime>
  <Words>294</Words>
  <Application>Microsoft Office PowerPoint</Application>
  <PresentationFormat>와이드스크린</PresentationFormat>
  <Paragraphs>57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Noto Sans KR</vt:lpstr>
      <vt:lpstr>맑은 고딕</vt:lpstr>
      <vt:lpstr>바른돋움OTFPro 1</vt:lpstr>
      <vt:lpstr>Batang</vt:lpstr>
      <vt:lpstr>아리따-돋움4.0(OTF)-Bold</vt:lpstr>
      <vt:lpstr>Calibri</vt:lpstr>
      <vt:lpstr>Goudy Old Style</vt:lpstr>
      <vt:lpstr>Wingdings 2</vt:lpstr>
      <vt:lpstr>SlateVTI</vt:lpstr>
      <vt:lpstr>비주얼 아이데이션 전개</vt:lpstr>
      <vt:lpstr>사이트 구축 목적 및 주요 사용자</vt:lpstr>
      <vt:lpstr>메뉴구성 </vt:lpstr>
      <vt:lpstr>카페 바자르 로고: </vt:lpstr>
      <vt:lpstr>카페 바자르 로고: </vt:lpstr>
      <vt:lpstr>카페 바자르  사이트 스케치: </vt:lpstr>
      <vt:lpstr>카페 바자르  사이트 스케치: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비주얼 이미테이션 구상</dc:title>
  <dc:creator>user</dc:creator>
  <cp:lastModifiedBy>user</cp:lastModifiedBy>
  <cp:revision>30</cp:revision>
  <dcterms:created xsi:type="dcterms:W3CDTF">2024-09-30T05:43:12Z</dcterms:created>
  <dcterms:modified xsi:type="dcterms:W3CDTF">2024-10-07T07:18:32Z</dcterms:modified>
</cp:coreProperties>
</file>